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5.svg" ContentType="image/svg+xml"/>
  <Override PartName="/ppt/media/image3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332" r:id="rId4"/>
    <p:sldId id="333" r:id="rId6"/>
    <p:sldId id="334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44" r:id="rId15"/>
    <p:sldId id="346" r:id="rId16"/>
    <p:sldId id="380" r:id="rId17"/>
    <p:sldId id="381" r:id="rId18"/>
    <p:sldId id="382" r:id="rId19"/>
    <p:sldId id="345" r:id="rId20"/>
    <p:sldId id="347" r:id="rId21"/>
    <p:sldId id="348" r:id="rId22"/>
    <p:sldId id="410" r:id="rId23"/>
    <p:sldId id="366" r:id="rId24"/>
    <p:sldId id="351" r:id="rId25"/>
    <p:sldId id="352" r:id="rId26"/>
    <p:sldId id="353" r:id="rId27"/>
    <p:sldId id="340" r:id="rId28"/>
    <p:sldId id="341" r:id="rId29"/>
    <p:sldId id="355" r:id="rId30"/>
    <p:sldId id="356" r:id="rId31"/>
    <p:sldId id="409" r:id="rId32"/>
    <p:sldId id="358" r:id="rId33"/>
    <p:sldId id="360" r:id="rId34"/>
    <p:sldId id="407" r:id="rId35"/>
    <p:sldId id="400" r:id="rId36"/>
    <p:sldId id="401" r:id="rId37"/>
    <p:sldId id="402" r:id="rId38"/>
    <p:sldId id="362" r:id="rId39"/>
    <p:sldId id="363" r:id="rId40"/>
    <p:sldId id="364" r:id="rId41"/>
    <p:sldId id="365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9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210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这次报告的主题就是</a:t>
            </a:r>
            <a:r>
              <a:rPr lang="en-US" altLang="zh-CN"/>
              <a:t> FEALPy</a:t>
            </a:r>
            <a:r>
              <a:rPr lang="zh-CN" altLang="en-US">
                <a:ea typeface="宋体" panose="02010600030101010101" pitchFamily="2" charset="-122"/>
              </a:rPr>
              <a:t>，一款基于多张量计算后端的跨平台</a:t>
            </a:r>
            <a:r>
              <a:rPr lang="zh-CN" altLang="en-US">
                <a:ea typeface="宋体" panose="02010600030101010101" pitchFamily="2" charset="-122"/>
              </a:rPr>
              <a:t>智能仿真计算</a:t>
            </a:r>
            <a:r>
              <a:rPr lang="zh-CN" altLang="en-US">
                <a:ea typeface="宋体" panose="02010600030101010101" pitchFamily="2" charset="-122"/>
              </a:rPr>
              <a:t>引擎。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本次报告我将说明我们开发</a:t>
            </a:r>
            <a:r>
              <a:rPr lang="en-US" altLang="zh-CN"/>
              <a:t> FEALPy </a:t>
            </a:r>
            <a:r>
              <a:rPr lang="zh-CN" altLang="en-US"/>
              <a:t>的背景和动机是什么，还有</a:t>
            </a:r>
            <a:r>
              <a:rPr lang="en-US" altLang="zh-CN"/>
              <a:t> FEALPy </a:t>
            </a:r>
            <a:r>
              <a:rPr lang="zh-CN" altLang="en-US"/>
              <a:t>的软件定位、开发进展和应用</a:t>
            </a:r>
            <a:r>
              <a:rPr lang="zh-CN" altLang="en-US"/>
              <a:t>案例。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首先我们在科研里就发现两个问题：</a:t>
            </a:r>
            <a:endParaRPr lang="zh-CN" altLang="en-US"/>
          </a:p>
          <a:p>
            <a:r>
              <a:rPr lang="zh-CN" altLang="en-US"/>
              <a:t>一是我们能可能有各种各样的计算硬件，它们有不同的编程模型和资源管理方式。所以很多时候我们就有一些科研工作之外的困难，特别是要做代码的移植，然后再花费精力去测试能不能兼容。这就给算法的实现、验证、维护和应用带来巨大的</a:t>
            </a:r>
            <a:r>
              <a:rPr lang="zh-CN" altLang="en-US"/>
              <a:t>挑战。</a:t>
            </a:r>
            <a:endParaRPr lang="zh-CN" altLang="en-US"/>
          </a:p>
          <a:p>
            <a:r>
              <a:rPr lang="zh-CN" altLang="en-US"/>
              <a:t>二是算法实现的碎片化。在不同领域中算法</a:t>
            </a:r>
            <a:r>
              <a:rPr lang="zh-CN" altLang="en-US"/>
              <a:t>多种多样，数据结构和</a:t>
            </a:r>
            <a:r>
              <a:rPr lang="en-US" altLang="zh-CN"/>
              <a:t>API</a:t>
            </a:r>
            <a:r>
              <a:rPr lang="zh-CN" altLang="en-US"/>
              <a:t>标准也不统一，所以难以融合在一起，造成大量</a:t>
            </a:r>
            <a:r>
              <a:rPr lang="zh-CN" altLang="en-US"/>
              <a:t>的重复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所以我们的想法就是能不能消除这种碎片化，把用户的精力放在核心的创新工作上，推动跨学科的协作</a:t>
            </a:r>
            <a:r>
              <a:rPr lang="zh-CN" altLang="en-US"/>
              <a:t>研究。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然后我提一下张量计算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中的所有算法模块都是基于张量计算来实现的，比如之前版本的</a:t>
            </a:r>
            <a:r>
              <a:rPr lang="en-US" altLang="zh-CN"/>
              <a:t> FEALPy </a:t>
            </a:r>
            <a:r>
              <a:rPr lang="zh-CN" altLang="en-US"/>
              <a:t>就是基于</a:t>
            </a:r>
            <a:r>
              <a:rPr lang="en-US" altLang="zh-CN"/>
              <a:t> NumPy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但这样会有什么问题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我们知道张量计算库是张量化算法的基础，而不同的领域都有自己常用的张量计算库，它们之间是不能直接互通</a:t>
            </a:r>
            <a:r>
              <a:rPr lang="zh-CN" altLang="en-US"/>
              <a:t>的，</a:t>
            </a:r>
            <a:r>
              <a:rPr lang="zh-CN" altLang="en-US"/>
              <a:t>至少需要一些代码的</a:t>
            </a:r>
            <a:r>
              <a:rPr lang="zh-CN" altLang="en-US"/>
              <a:t>移植。</a:t>
            </a:r>
            <a:endParaRPr lang="zh-CN" altLang="en-US"/>
          </a:p>
          <a:p>
            <a:r>
              <a:rPr lang="zh-CN" altLang="en-US"/>
              <a:t>那另一边，张量计算库会与计算硬件沟通，各个张量计算库都针对不同厂商、不同平台的计算硬件去做适配和优化，这可能就难以适应异构的计算硬件</a:t>
            </a:r>
            <a:r>
              <a:rPr lang="zh-CN" altLang="en-US"/>
              <a:t>体系。</a:t>
            </a:r>
            <a:endParaRPr lang="zh-CN" altLang="en-US"/>
          </a:p>
          <a:p>
            <a:r>
              <a:rPr lang="zh-CN" altLang="en-US"/>
              <a:t>显然，这里本质的问题是，计算库之间的接口不同。对于接口不同的</a:t>
            </a:r>
            <a:r>
              <a:rPr lang="zh-CN" altLang="en-US"/>
              <a:t>问题，有一个</a:t>
            </a:r>
            <a:r>
              <a:rPr lang="en-US" altLang="zh-CN"/>
              <a:t> Python </a:t>
            </a:r>
            <a:r>
              <a:rPr lang="zh-CN" altLang="en-US"/>
              <a:t>数据</a:t>
            </a:r>
            <a:r>
              <a:rPr lang="en-US" altLang="zh-CN"/>
              <a:t> API </a:t>
            </a:r>
            <a:r>
              <a:rPr lang="zh-CN" altLang="en-US"/>
              <a:t>标准正在尝试解决这个接口标准化的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除了</a:t>
            </a:r>
            <a:r>
              <a:rPr lang="en-US" altLang="zh-CN"/>
              <a:t> FEALPy </a:t>
            </a:r>
            <a:r>
              <a:rPr lang="zh-CN" altLang="en-US"/>
              <a:t>以外，还有一些相关的张量化的工作或软件，但是它们都不能满足我们理想中的目标。比如说一些</a:t>
            </a:r>
            <a:r>
              <a:rPr lang="zh-CN" altLang="en-US"/>
              <a:t>软件可能聚焦于单一的领域或算法，软件本身的设计不足，或者算法</a:t>
            </a:r>
            <a:r>
              <a:rPr lang="zh-CN" altLang="en-US"/>
              <a:t>的张量化</a:t>
            </a:r>
            <a:r>
              <a:rPr lang="zh-CN" altLang="en-US"/>
              <a:t>不完全。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8.xml"/><Relationship Id="rId2" Type="http://schemas.openxmlformats.org/officeDocument/2006/relationships/image" Target="../media/image24.png"/><Relationship Id="rId1" Type="http://schemas.openxmlformats.org/officeDocument/2006/relationships/tags" Target="../tags/tag15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6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38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png"/><Relationship Id="rId4" Type="http://schemas.openxmlformats.org/officeDocument/2006/relationships/image" Target="../media/image3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5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67.xml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72.xml"/><Relationship Id="rId2" Type="http://schemas.openxmlformats.org/officeDocument/2006/relationships/image" Target="../media/image47.png"/><Relationship Id="rId1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3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5.xml"/><Relationship Id="rId3" Type="http://schemas.openxmlformats.org/officeDocument/2006/relationships/image" Target="../media/image50.png"/><Relationship Id="rId2" Type="http://schemas.openxmlformats.org/officeDocument/2006/relationships/tags" Target="../tags/tag174.xml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58.GIF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178.xml"/><Relationship Id="rId7" Type="http://schemas.openxmlformats.org/officeDocument/2006/relationships/image" Target="../media/image63.png"/><Relationship Id="rId6" Type="http://schemas.openxmlformats.org/officeDocument/2006/relationships/tags" Target="../tags/tag177.xml"/><Relationship Id="rId5" Type="http://schemas.openxmlformats.org/officeDocument/2006/relationships/image" Target="../media/image62.png"/><Relationship Id="rId4" Type="http://schemas.openxmlformats.org/officeDocument/2006/relationships/tags" Target="../tags/tag176.xml"/><Relationship Id="rId3" Type="http://schemas.openxmlformats.org/officeDocument/2006/relationships/image" Target="../media/image61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86.xml"/><Relationship Id="rId2" Type="http://schemas.openxmlformats.org/officeDocument/2006/relationships/image" Target="../media/image60.jpeg"/><Relationship Id="rId19" Type="http://schemas.openxmlformats.org/officeDocument/2006/relationships/tags" Target="../tags/tag185.xml"/><Relationship Id="rId18" Type="http://schemas.openxmlformats.org/officeDocument/2006/relationships/tags" Target="../tags/tag184.xml"/><Relationship Id="rId17" Type="http://schemas.openxmlformats.org/officeDocument/2006/relationships/image" Target="../media/image67.png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image" Target="../media/image66.png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image" Target="../media/image65.png"/><Relationship Id="rId10" Type="http://schemas.openxmlformats.org/officeDocument/2006/relationships/tags" Target="../tags/tag179.xml"/><Relationship Id="rId1" Type="http://schemas.openxmlformats.org/officeDocument/2006/relationships/image" Target="../media/image59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7.xml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tags" Target="../tags/tag192.xml"/><Relationship Id="rId7" Type="http://schemas.openxmlformats.org/officeDocument/2006/relationships/image" Target="../media/image73.png"/><Relationship Id="rId6" Type="http://schemas.openxmlformats.org/officeDocument/2006/relationships/tags" Target="../tags/tag191.xml"/><Relationship Id="rId5" Type="http://schemas.openxmlformats.org/officeDocument/2006/relationships/image" Target="../media/image72.png"/><Relationship Id="rId4" Type="http://schemas.openxmlformats.org/officeDocument/2006/relationships/tags" Target="../tags/tag190.xml"/><Relationship Id="rId3" Type="http://schemas.openxmlformats.org/officeDocument/2006/relationships/image" Target="../media/image71.png"/><Relationship Id="rId2" Type="http://schemas.openxmlformats.org/officeDocument/2006/relationships/tags" Target="../tags/tag189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199.xml"/><Relationship Id="rId15" Type="http://schemas.openxmlformats.org/officeDocument/2006/relationships/tags" Target="../tags/tag198.xml"/><Relationship Id="rId14" Type="http://schemas.openxmlformats.org/officeDocument/2006/relationships/tags" Target="../tags/tag197.xml"/><Relationship Id="rId13" Type="http://schemas.openxmlformats.org/officeDocument/2006/relationships/tags" Target="../tags/tag196.xml"/><Relationship Id="rId12" Type="http://schemas.openxmlformats.org/officeDocument/2006/relationships/tags" Target="../tags/tag195.xml"/><Relationship Id="rId11" Type="http://schemas.openxmlformats.org/officeDocument/2006/relationships/tags" Target="../tags/tag194.xml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1.xml"/><Relationship Id="rId1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09.xml"/><Relationship Id="rId1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12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tags" Target="../tags/tag1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14.xml"/><Relationship Id="rId11" Type="http://schemas.openxmlformats.org/officeDocument/2006/relationships/image" Target="../media/image16.png"/><Relationship Id="rId10" Type="http://schemas.openxmlformats.org/officeDocument/2006/relationships/image" Target="../media/image15.svg"/><Relationship Id="rId1" Type="http://schemas.openxmlformats.org/officeDocument/2006/relationships/tags" Target="../tags/tag1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image" Target="../media/image17.png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04875" y="1417320"/>
            <a:ext cx="10347960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SOPTX: A High-Performance Multi-Backend Framework for Topology Optimization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SOPTX Overview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Numerical Examples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Conclusion &amp; Future Outlook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aerospace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automotive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civil 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Key Applications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What is Topology Optimization ?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Density-Based Method 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Boundary Evolution Methods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594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Dominant Approach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4" name="图片 3" descr="图片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25" y="4318661"/>
            <a:ext cx="1649224" cy="1312446"/>
          </a:xfrm>
          <a:prstGeom prst="rect">
            <a:avLst/>
          </a:prstGeom>
        </p:spPr>
      </p:pic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0" y="1273810"/>
            <a:ext cx="9053195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powerful computational method for designing high-performance, lightweight structures by optimizing material layout within a given design space.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6" name="图片 15" descr="img_v3_02nh_71005fcd-3fa6-4a84-bf10-6f246ec4ed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5" y="4450080"/>
            <a:ext cx="1759585" cy="175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4448810"/>
            <a:ext cx="1703705" cy="1760855"/>
          </a:xfrm>
          <a:prstGeom prst="rect">
            <a:avLst/>
          </a:prstGeom>
        </p:spPr>
      </p:pic>
      <p:sp>
        <p:nvSpPr>
          <p:cNvPr id="19" name="右箭头 18"/>
          <p:cNvSpPr/>
          <p:nvPr userDrawn="1"/>
        </p:nvSpPr>
        <p:spPr>
          <a:xfrm>
            <a:off x="2915920" y="51542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Tensor Computation Libraries: </a:t>
            </a:r>
            <a:r>
              <a:rPr lang="en-US" altLang="zh-CN" spc="0"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Current Status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27880" y="1259840"/>
            <a:ext cx="3025140" cy="5226050"/>
            <a:chOff x="7288" y="1744"/>
            <a:chExt cx="4764" cy="8230"/>
          </a:xfrm>
        </p:grpSpPr>
        <p:pic>
          <p:nvPicPr>
            <p:cNvPr id="4" name="图片 3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8" y="1818"/>
              <a:ext cx="3429" cy="1654"/>
            </a:xfrm>
            <a:prstGeom prst="rect">
              <a:avLst/>
            </a:prstGeom>
          </p:spPr>
        </p:pic>
        <p:pic>
          <p:nvPicPr>
            <p:cNvPr id="8" name="图片 7" descr="pytorch-logo-da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5" y="3383"/>
              <a:ext cx="3865" cy="773"/>
            </a:xfrm>
            <a:prstGeom prst="rect">
              <a:avLst/>
            </a:prstGeom>
          </p:spPr>
        </p:pic>
        <p:pic>
          <p:nvPicPr>
            <p:cNvPr id="9" name="图片 8" descr="locku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82" y="4370"/>
              <a:ext cx="3185" cy="713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289" y="5511"/>
              <a:ext cx="2712" cy="1557"/>
            </a:xfrm>
            <a:prstGeom prst="rect">
              <a:avLst/>
            </a:prstGeom>
          </p:spPr>
        </p:pic>
        <p:pic>
          <p:nvPicPr>
            <p:cNvPr id="11" name="图片 10" descr="logo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8" y="7341"/>
              <a:ext cx="4764" cy="1013"/>
            </a:xfrm>
            <a:prstGeom prst="rect">
              <a:avLst/>
            </a:prstGeom>
          </p:spPr>
        </p:pic>
        <p:pic>
          <p:nvPicPr>
            <p:cNvPr id="13" name="图片 12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5" y="8653"/>
              <a:ext cx="2590" cy="84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541" y="1744"/>
              <a:ext cx="4247" cy="8230"/>
            </a:xfrm>
            <a:prstGeom prst="rect">
              <a:avLst/>
            </a:prstGeom>
            <a:ln w="25400"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69315" y="1259840"/>
            <a:ext cx="3757930" cy="2428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Position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It is widely used in numerical computing, data science, machine learning, and other fields.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They are optimized for different computing hardware.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6270" y="3870325"/>
            <a:ext cx="3917950" cy="915035"/>
            <a:chOff x="1369" y="5975"/>
            <a:chExt cx="6170" cy="1441"/>
          </a:xfrm>
        </p:grpSpPr>
        <p:sp>
          <p:nvSpPr>
            <p:cNvPr id="18" name="同侧圆角矩形 17"/>
            <p:cNvSpPr/>
            <p:nvPr/>
          </p:nvSpPr>
          <p:spPr>
            <a:xfrm rot="16200000">
              <a:off x="904" y="6440"/>
              <a:ext cx="1440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Issue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79" y="5975"/>
              <a:ext cx="5660" cy="14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API diversity.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 to develop compatible code.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6270" y="5079365"/>
            <a:ext cx="3917950" cy="1144905"/>
            <a:chOff x="1369" y="5975"/>
            <a:chExt cx="6170" cy="1803"/>
          </a:xfrm>
        </p:grpSpPr>
        <p:sp>
          <p:nvSpPr>
            <p:cNvPr id="26" name="同侧圆角矩形 25"/>
            <p:cNvSpPr/>
            <p:nvPr/>
          </p:nvSpPr>
          <p:spPr>
            <a:xfrm rot="16200000">
              <a:off x="723" y="6621"/>
              <a:ext cx="1802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Solution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79" y="5975"/>
              <a:ext cx="5660" cy="180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45" rtlCol="0" anchor="ctr"/>
            <a:p>
              <a:pPr algn="ctr"/>
              <a:endParaRPr lang="en-US" altLang="zh-CN">
                <a:solidFill>
                  <a:schemeClr val="tx1"/>
                </a:solidFill>
                <a:cs typeface="Calibri" panose="020F0502020204030204" charset="0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Python data API standard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4" name="图片 23" descr="dark_blue_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1805" y="5211445"/>
            <a:ext cx="2073910" cy="52641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77810" y="1216660"/>
            <a:ext cx="3616960" cy="2785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Relevant works/softwares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IFEM (Chen, 2008)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torch-fenics (Barkman)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PyTorch-FEA (Liang,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Magnum.np (Florian,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JAX-FEM (Xue,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(Kossaifi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et al 2019)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......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8445" y="4307840"/>
            <a:ext cx="3616960" cy="212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Some problems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Single domain or algorithm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Still room for improvement in modular design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Algorithms are not fully based on tensor computation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8181978" y="1393190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3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7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9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1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9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2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4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7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9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8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8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7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198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0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resource_record_key" val="{&quot;65&quot;:[20230230],&quot;70&quot;:[331585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6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7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8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1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5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9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16719</Words>
  <Application>WPS 演示</Application>
  <PresentationFormat>宽屏</PresentationFormat>
  <Paragraphs>1153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Wingdings</vt:lpstr>
      <vt:lpstr>MiSans Heavy</vt:lpstr>
      <vt:lpstr>微软雅黑</vt:lpstr>
      <vt:lpstr>Arial Unicode MS</vt:lpstr>
      <vt:lpstr>Cascadia Mono</vt:lpstr>
      <vt:lpstr>Cambria Math</vt:lpstr>
      <vt:lpstr>WPS</vt:lpstr>
      <vt:lpstr>Office 主题</vt:lpstr>
      <vt:lpstr>Equation.DSMT4</vt:lpstr>
      <vt:lpstr>Equation.DSMT4</vt:lpstr>
      <vt:lpstr>Equation.DSMT4</vt:lpstr>
      <vt:lpstr>FEALPy: Cross-platform Intelligent CAX  Engine Development</vt:lpstr>
      <vt:lpstr>Contents</vt:lpstr>
      <vt:lpstr>Background and Motivation</vt:lpstr>
      <vt:lpstr>1.1 Challenge: Hardware Diversification and Algorithm Fragmentation</vt:lpstr>
      <vt:lpstr>1.2 Tensor Computation Libraries: Current Status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Thank you to the Suanhai team for working with me to develop FEALPy!</vt:lpstr>
      <vt:lpstr>Special thanks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brigh</cp:lastModifiedBy>
  <cp:revision>90</cp:revision>
  <dcterms:created xsi:type="dcterms:W3CDTF">2025-05-09T01:14:00Z</dcterms:created>
  <dcterms:modified xsi:type="dcterms:W3CDTF">2025-06-23T11:50:48Z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2052-12.1.0.21541</vt:lpwstr>
  </property>
</Properties>
</file>